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4"/>
  </p:notesMasterIdLst>
  <p:handoutMasterIdLst>
    <p:handoutMasterId r:id="rId25"/>
  </p:handoutMasterIdLst>
  <p:sldIdLst>
    <p:sldId id="428" r:id="rId2"/>
    <p:sldId id="620" r:id="rId3"/>
    <p:sldId id="630" r:id="rId4"/>
    <p:sldId id="663" r:id="rId5"/>
    <p:sldId id="668" r:id="rId6"/>
    <p:sldId id="665" r:id="rId7"/>
    <p:sldId id="666" r:id="rId8"/>
    <p:sldId id="667" r:id="rId9"/>
    <p:sldId id="669" r:id="rId10"/>
    <p:sldId id="583" r:id="rId11"/>
    <p:sldId id="636" r:id="rId12"/>
    <p:sldId id="670" r:id="rId13"/>
    <p:sldId id="671" r:id="rId14"/>
    <p:sldId id="662" r:id="rId15"/>
    <p:sldId id="644" r:id="rId16"/>
    <p:sldId id="646" r:id="rId17"/>
    <p:sldId id="647" r:id="rId18"/>
    <p:sldId id="648" r:id="rId19"/>
    <p:sldId id="649" r:id="rId20"/>
    <p:sldId id="650" r:id="rId21"/>
    <p:sldId id="651" r:id="rId22"/>
    <p:sldId id="631" r:id="rId2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CC"/>
    <a:srgbClr val="000000"/>
    <a:srgbClr val="2BADD5"/>
    <a:srgbClr val="18C0E8"/>
    <a:srgbClr val="00CCFF"/>
    <a:srgbClr val="FF3300"/>
    <a:srgbClr val="33CCCC"/>
    <a:srgbClr val="FF505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81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21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1"/>
          <a:lstStyle>
            <a:lvl1pPr algn="l">
              <a:defRPr sz="1200"/>
            </a:lvl1pPr>
          </a:lstStyle>
          <a:p>
            <a:fld id="{79B1ACF0-4EBD-4631-9186-EC7FF2753C38}" type="datetimeFigureOut">
              <a:rPr lang="fa-IR" smtClean="0"/>
              <a:t>07/05/1442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181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21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1" anchor="b"/>
          <a:lstStyle>
            <a:lvl1pPr algn="l">
              <a:defRPr sz="1200"/>
            </a:lvl1pPr>
          </a:lstStyle>
          <a:p>
            <a:fld id="{CDA4FAEE-3E7E-436E-A157-2AB8CDD452A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0566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E4021AE-CDB1-4B07-AD3A-2260D4A4794C}" type="datetimeFigureOut">
              <a:rPr lang="en-US"/>
              <a:pPr>
                <a:defRPr/>
              </a:pPr>
              <a:t>12/21/2020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30" tIns="44115" rIns="88230" bIns="4411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64" y="4715406"/>
            <a:ext cx="5438748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00C329-26F1-4398-86B1-11B518F438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3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1DCAB-902A-4187-819B-5EF678D6A9DB}" type="slidenum">
              <a:rPr lang="ar-SA" smtClean="0">
                <a:latin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194712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39EA8-C431-448F-A158-BB135F19BF08}" type="slidenum">
              <a:rPr lang="fa-IR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2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EDB9-8526-4B07-A7E6-66FF03B241A2}" type="slidenum">
              <a:rPr lang="fa-IR" smtClean="0">
                <a:solidFill>
                  <a:prstClr val="black"/>
                </a:solidFill>
              </a:rPr>
              <a:pPr/>
              <a:t>17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3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EDB9-8526-4B07-A7E6-66FF03B241A2}" type="slidenum">
              <a:rPr lang="fa-IR" smtClean="0">
                <a:solidFill>
                  <a:prstClr val="black"/>
                </a:solidFill>
              </a:rPr>
              <a:pPr/>
              <a:t>19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7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EDB9-8526-4B07-A7E6-66FF03B241A2}" type="slidenum">
              <a:rPr lang="fa-IR" smtClean="0">
                <a:solidFill>
                  <a:prstClr val="black"/>
                </a:solidFill>
              </a:rPr>
              <a:pPr/>
              <a:t>20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2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CEDB9-8526-4B07-A7E6-66FF03B241A2}" type="slidenum">
              <a:rPr lang="fa-IR" smtClean="0">
                <a:solidFill>
                  <a:prstClr val="black"/>
                </a:solidFill>
              </a:rPr>
              <a:pPr/>
              <a:t>21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9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842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24679-438B-4330-B663-FA36CAE2377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339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6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0800000">
            <a:off x="0" y="1"/>
            <a:ext cx="9144000" cy="611188"/>
          </a:xfrm>
          <a:prstGeom prst="rect">
            <a:avLst/>
          </a:prstGeom>
          <a:gradFill flip="none" rotWithShape="1">
            <a:gsLst>
              <a:gs pos="13000">
                <a:schemeClr val="tx1"/>
              </a:gs>
              <a:gs pos="99000">
                <a:srgbClr val="000066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 rot="10800000" flipV="1">
            <a:off x="0" y="6504018"/>
            <a:ext cx="9144000" cy="365760"/>
          </a:xfrm>
          <a:prstGeom prst="rect">
            <a:avLst/>
          </a:prstGeom>
          <a:gradFill flip="none" rotWithShape="1">
            <a:gsLst>
              <a:gs pos="13000">
                <a:schemeClr val="tx1"/>
              </a:gs>
              <a:gs pos="99000">
                <a:srgbClr val="000066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8" name="Text Box 12"/>
          <p:cNvSpPr txBox="1">
            <a:spLocks noChangeArrowheads="1"/>
          </p:cNvSpPr>
          <p:nvPr/>
        </p:nvSpPr>
        <p:spPr bwMode="auto">
          <a:xfrm>
            <a:off x="71439" y="6621016"/>
            <a:ext cx="2412329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fa-IR" sz="1000" b="1" dirty="0" smtClean="0">
                <a:solidFill>
                  <a:prstClr val="white"/>
                </a:solidFill>
                <a:latin typeface="Calibri" pitchFamily="34" charset="0"/>
                <a:cs typeface="B Yekan" pitchFamily="2" charset="-78"/>
              </a:rPr>
              <a:t>دبیرخانه ستاد هفته پژوهش و فناوری</a:t>
            </a:r>
            <a:endParaRPr lang="en-US" sz="1000" b="1" dirty="0" smtClean="0">
              <a:solidFill>
                <a:prstClr val="white"/>
              </a:solidFill>
              <a:latin typeface="Calibri" pitchFamily="34" charset="0"/>
              <a:cs typeface="B Yekan" pitchFamily="2" charset="-78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25402"/>
            <a:ext cx="9144000" cy="11113"/>
          </a:xfrm>
          <a:prstGeom prst="rect">
            <a:avLst/>
          </a:prstGeom>
          <a:gradFill rotWithShape="1">
            <a:gsLst>
              <a:gs pos="0">
                <a:srgbClr val="00B050">
                  <a:lumMod val="98000"/>
                  <a:lumOff val="2000"/>
                </a:srgbClr>
              </a:gs>
              <a:gs pos="60000">
                <a:schemeClr val="bg1"/>
              </a:gs>
              <a:gs pos="40000">
                <a:schemeClr val="bg1"/>
              </a:gs>
              <a:gs pos="50000">
                <a:schemeClr val="bg1">
                  <a:lumMod val="100000"/>
                </a:schemeClr>
              </a:gs>
              <a:gs pos="100000">
                <a:srgbClr val="FF0000"/>
              </a:gs>
            </a:gsLst>
            <a:lin ang="1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6" name="Picture 14" descr="E:\ferdowsi\arm\Arm_1.jpg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6512"/>
            <a:ext cx="435631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>
            <a:spLocks noChangeArrowheads="1"/>
          </p:cNvSpPr>
          <p:nvPr userDrawn="1"/>
        </p:nvSpPr>
        <p:spPr bwMode="auto">
          <a:xfrm>
            <a:off x="0" y="6832042"/>
            <a:ext cx="9144000" cy="11113"/>
          </a:xfrm>
          <a:prstGeom prst="rect">
            <a:avLst/>
          </a:prstGeom>
          <a:gradFill rotWithShape="1">
            <a:gsLst>
              <a:gs pos="0">
                <a:srgbClr val="00B050">
                  <a:lumMod val="98000"/>
                  <a:lumOff val="2000"/>
                </a:srgbClr>
              </a:gs>
              <a:gs pos="60000">
                <a:schemeClr val="bg1"/>
              </a:gs>
              <a:gs pos="40000">
                <a:schemeClr val="bg1"/>
              </a:gs>
              <a:gs pos="50000">
                <a:schemeClr val="bg1">
                  <a:lumMod val="100000"/>
                </a:schemeClr>
              </a:gs>
              <a:gs pos="100000">
                <a:srgbClr val="FF0000"/>
              </a:gs>
            </a:gsLst>
            <a:lin ang="1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0" y="6532255"/>
            <a:ext cx="9144000" cy="11113"/>
          </a:xfrm>
          <a:prstGeom prst="rect">
            <a:avLst/>
          </a:prstGeom>
          <a:gradFill rotWithShape="1">
            <a:gsLst>
              <a:gs pos="0">
                <a:srgbClr val="00B050">
                  <a:lumMod val="98000"/>
                  <a:lumOff val="2000"/>
                </a:srgbClr>
              </a:gs>
              <a:gs pos="60000">
                <a:schemeClr val="bg1"/>
              </a:gs>
              <a:gs pos="40000">
                <a:schemeClr val="bg1"/>
              </a:gs>
              <a:gs pos="50000">
                <a:schemeClr val="bg1">
                  <a:lumMod val="100000"/>
                </a:schemeClr>
              </a:gs>
              <a:gs pos="100000">
                <a:srgbClr val="FF0000"/>
              </a:gs>
            </a:gsLst>
            <a:lin ang="1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 userDrawn="1"/>
        </p:nvSpPr>
        <p:spPr bwMode="auto">
          <a:xfrm>
            <a:off x="0" y="578393"/>
            <a:ext cx="9144000" cy="11113"/>
          </a:xfrm>
          <a:prstGeom prst="rect">
            <a:avLst/>
          </a:prstGeom>
          <a:gradFill rotWithShape="1">
            <a:gsLst>
              <a:gs pos="0">
                <a:srgbClr val="00B050">
                  <a:lumMod val="98000"/>
                  <a:lumOff val="2000"/>
                </a:srgbClr>
              </a:gs>
              <a:gs pos="60000">
                <a:schemeClr val="bg1"/>
              </a:gs>
              <a:gs pos="40000">
                <a:schemeClr val="bg1"/>
              </a:gs>
              <a:gs pos="50000">
                <a:schemeClr val="bg1">
                  <a:lumMod val="100000"/>
                </a:schemeClr>
              </a:gs>
              <a:gs pos="100000">
                <a:srgbClr val="FF0000"/>
              </a:gs>
            </a:gsLst>
            <a:lin ang="18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 descr="C:\Users\Malekzadeh\Desktop\آرم هفته پژوهش و فناوری.jpg"/>
          <p:cNvPicPr/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7" y="36512"/>
            <a:ext cx="512064" cy="530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695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E:\seminar7.87\useful\Pictures\بسم الله الرحمن الرحیم\Besmelah\0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3781" y="815373"/>
            <a:ext cx="22145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576554" y="1440362"/>
            <a:ext cx="1969016" cy="2520546"/>
            <a:chOff x="3855400" y="3296905"/>
            <a:chExt cx="990706" cy="901432"/>
          </a:xfrm>
        </p:grpSpPr>
        <p:sp>
          <p:nvSpPr>
            <p:cNvPr id="7" name="TextBox 6"/>
            <p:cNvSpPr txBox="1"/>
            <p:nvPr/>
          </p:nvSpPr>
          <p:spPr>
            <a:xfrm>
              <a:off x="3936108" y="4016720"/>
              <a:ext cx="829292" cy="181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a-IR" sz="1100" dirty="0">
                  <a:ln w="12700">
                    <a:solidFill>
                      <a:prstClr val="black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B Yekan" pitchFamily="2" charset="-78"/>
                </a:rPr>
                <a:t>ستاد </a:t>
              </a:r>
              <a:r>
                <a:rPr lang="fa-IR" sz="1100" dirty="0" smtClean="0">
                  <a:ln w="12700">
                    <a:solidFill>
                      <a:prstClr val="black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B Yekan" pitchFamily="2" charset="-78"/>
                </a:rPr>
                <a:t>هفته </a:t>
              </a:r>
              <a:r>
                <a:rPr lang="fa-IR" sz="1100" dirty="0">
                  <a:ln w="12700">
                    <a:solidFill>
                      <a:prstClr val="black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B Yekan" pitchFamily="2" charset="-78"/>
                </a:rPr>
                <a:t>پژوهش و فناوری</a:t>
              </a:r>
              <a:endParaRPr lang="en-US" sz="1100" dirty="0">
                <a:ln w="12700">
                  <a:solidFill>
                    <a:prstClr val="black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endParaRPr>
            </a:p>
            <a:p>
              <a:pPr algn="ctr" rtl="1">
                <a:spcBef>
                  <a:spcPts val="600"/>
                </a:spcBef>
              </a:pPr>
              <a:r>
                <a:rPr lang="fa-IR" sz="1100" dirty="0" smtClean="0">
                  <a:ln w="12700">
                    <a:solidFill>
                      <a:prstClr val="black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B Yekan" pitchFamily="2" charset="-78"/>
                </a:rPr>
                <a:t>استان </a:t>
              </a:r>
              <a:r>
                <a:rPr lang="fa-IR" sz="1100" dirty="0">
                  <a:ln w="12700">
                    <a:solidFill>
                      <a:prstClr val="black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B Yekan" pitchFamily="2" charset="-78"/>
                </a:rPr>
                <a:t>خراسان </a:t>
              </a:r>
              <a:r>
                <a:rPr lang="fa-IR" sz="1100" dirty="0" smtClean="0">
                  <a:ln w="12700">
                    <a:solidFill>
                      <a:prstClr val="black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B Yekan" pitchFamily="2" charset="-78"/>
                </a:rPr>
                <a:t>رضوی</a:t>
              </a:r>
            </a:p>
          </p:txBody>
        </p:sp>
        <p:pic>
          <p:nvPicPr>
            <p:cNvPr id="8" name="Picture 7" descr="C:\Users\Malekzadeh\Desktop\آرم هفته پژوهش و فناوری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5400" y="3296905"/>
              <a:ext cx="990706" cy="7314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6046255" y="5874993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آذرماه 1399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4293096"/>
            <a:ext cx="457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cs typeface="B Titr" panose="00000700000000000000" pitchFamily="2" charset="-78"/>
              </a:rPr>
              <a:t>ستاد هفته پژوهش و فناوری</a:t>
            </a:r>
            <a:endParaRPr lang="en-US" sz="20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51137"/>
            <a:ext cx="4142126" cy="58021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2440" y="116632"/>
            <a:ext cx="2414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دبیرخانه پژوهش و فناوری</a:t>
            </a:r>
            <a:endParaRPr lang="en-US" sz="140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6285" y="1355464"/>
            <a:ext cx="604934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دبيرخانه </a:t>
            </a:r>
            <a:r>
              <a:rPr lang="ar-SA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جشنواره </a:t>
            </a:r>
            <a:r>
              <a:rPr lang="fa-IR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برگزیدگان (دانشگاه فردوسی مشهد)</a:t>
            </a:r>
            <a:endParaRPr lang="en-US" b="1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775" y="1744160"/>
            <a:ext cx="56172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B Yekan" pitchFamily="2" charset="-78"/>
              </a:rPr>
              <a:t>انتخاب 14 پژوهشگر برتر 	(دانشگاه فردوسی مشهد)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اتنخاب 9 فناور برتر 		(پارک علم و فناوری استان)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انتخاب 3 دانشجوی برتر		(جهاد دانشگاهی مشهد)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انتخاب 3 دانش آموز برتر	(اداره کل آموزش و پرورش آستان)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B Yeka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6284" y="3429000"/>
            <a:ext cx="604934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دبيرخانه </a:t>
            </a:r>
            <a:r>
              <a:rPr lang="ar-SA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جشنواره </a:t>
            </a:r>
            <a:r>
              <a:rPr lang="fa-IR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دانش آموزی (اداره کل آموزش و پرورش)</a:t>
            </a:r>
            <a:endParaRPr lang="en-US" b="1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39780" y="5877272"/>
            <a:ext cx="502585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SA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دبيرخانه </a:t>
            </a:r>
            <a:r>
              <a:rPr lang="fa-IR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نمایشگاه دستاوردها (پارک علم و فناوری)</a:t>
            </a:r>
            <a:endParaRPr lang="en-US" b="1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1110" y="3764057"/>
            <a:ext cx="533190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ارزیابی </a:t>
            </a:r>
            <a:r>
              <a:rPr lang="fa-IR" sz="16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200 </a:t>
            </a: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دانش آموزی طرح </a:t>
            </a:r>
            <a:r>
              <a:rPr lang="fa-IR" sz="16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پژوهش و فناوری در 50 پژوهش سرا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انتخاب و تقدیر از پژوهشگر برتر در میان </a:t>
            </a: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همکاران (48 اداره)</a:t>
            </a:r>
            <a:endParaRPr lang="fa-IR" sz="1600" b="1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B Yekan" pitchFamily="2" charset="-78"/>
            </a:endParaRP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ارزیابی 180 اثر و  </a:t>
            </a: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نتخاب </a:t>
            </a:r>
            <a:r>
              <a:rPr lang="fa-IR" sz="16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معلم </a:t>
            </a: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پژوهنده برتر </a:t>
            </a:r>
          </a:p>
          <a:p>
            <a:pPr algn="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انتخاب </a:t>
            </a:r>
            <a:r>
              <a:rPr lang="fa-IR" sz="16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مدیر </a:t>
            </a: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پژوهش سرای </a:t>
            </a:r>
            <a:r>
              <a:rPr lang="fa-IR" sz="16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برتر دانش آموزی</a:t>
            </a:r>
          </a:p>
          <a:p>
            <a:pPr algn="r" rtl="1">
              <a:lnSpc>
                <a:spcPct val="150000"/>
              </a:lnSpc>
            </a:pP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برگزاری </a:t>
            </a:r>
            <a:r>
              <a:rPr lang="fa-IR" sz="16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50 </a:t>
            </a: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نشست </a:t>
            </a:r>
            <a:r>
              <a:rPr lang="fa-IR" sz="16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علمی پژوهشی </a:t>
            </a: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ویژه به </a:t>
            </a:r>
            <a:r>
              <a:rPr lang="fa-IR" sz="1600" b="1" dirty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صور </a:t>
            </a:r>
            <a:r>
              <a:rPr lang="fa-IR" sz="1600" b="1" dirty="0" smtClean="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B Yekan" pitchFamily="2" charset="-78"/>
              </a:rPr>
              <a:t>وبینار</a:t>
            </a:r>
            <a:endParaRPr lang="en-US" sz="1600" b="1" dirty="0">
              <a:ln>
                <a:solidFill>
                  <a:schemeClr val="tx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B Yeka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64" y="714919"/>
            <a:ext cx="551776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برگزاری 17 جلسه هماهنگی و برنامه ریزی؛ 21 جلسه ارزیابی </a:t>
            </a:r>
            <a:endParaRPr lang="en-US" b="1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613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863" y="1340768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158750" algn="l"/>
                <a:tab pos="-68580" algn="l"/>
              </a:tabLst>
            </a:pPr>
            <a:r>
              <a:rPr lang="fa-IR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B Yekan" pitchFamily="2" charset="-78"/>
              </a:rPr>
              <a:t>پیش بینی برگزاری </a:t>
            </a:r>
            <a:r>
              <a:rPr lang="fa-IR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MSCompset"/>
                <a:ea typeface="Calibri"/>
                <a:cs typeface="B Yekan" pitchFamily="2" charset="-78"/>
              </a:rPr>
              <a:t>نمایشگاه دستاوردهای پژوهش و فناوری و فن بازار به صورت مجازی با ایجاد بستر مناسب برای تخصیص غرفه در قالب صفحات وب به متقاضیان حضور در نمایشگاه مجازی</a:t>
            </a:r>
            <a:endParaRPr lang="en-US" sz="1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B Yekan" pitchFamily="2" charset="-78"/>
            </a:endParaRPr>
          </a:p>
          <a:p>
            <a:pPr marL="342900" marR="0" lvl="0" indent="-342900"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158750" algn="l"/>
                <a:tab pos="-68580" algn="l"/>
              </a:tabLst>
            </a:pPr>
            <a:r>
              <a:rPr lang="fa-IR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MSCompset"/>
                <a:ea typeface="Calibri"/>
                <a:cs typeface="B Yekan" pitchFamily="2" charset="-78"/>
              </a:rPr>
              <a:t>استفاده حداکثری از ظرفیت شبکه های اجتماعی </a:t>
            </a:r>
            <a:r>
              <a:rPr lang="fa-IR" sz="1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MSCompset"/>
                <a:ea typeface="Calibri"/>
                <a:cs typeface="B Yekan" pitchFamily="2" charset="-78"/>
              </a:rPr>
              <a:t>(برگزاری </a:t>
            </a:r>
            <a:r>
              <a:rPr lang="fa-IR" sz="1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B Yekan" pitchFamily="2" charset="-78"/>
              </a:rPr>
              <a:t>تورهای صنعتی، </a:t>
            </a:r>
            <a:r>
              <a:rPr lang="fa-IR" sz="14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MSCompset"/>
                <a:ea typeface="Calibri"/>
                <a:cs typeface="B Yekan" pitchFamily="2" charset="-78"/>
              </a:rPr>
              <a:t>سمینار، پویش و </a:t>
            </a:r>
            <a:r>
              <a:rPr lang="fa-IR" sz="1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MSCompset"/>
                <a:ea typeface="Calibri"/>
                <a:cs typeface="B Yekan" pitchFamily="2" charset="-78"/>
              </a:rPr>
              <a:t>...) </a:t>
            </a:r>
            <a:r>
              <a:rPr lang="fa-IR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MSCompset"/>
                <a:ea typeface="Calibri"/>
                <a:cs typeface="B Yekan" pitchFamily="2" charset="-78"/>
              </a:rPr>
              <a:t>در </a:t>
            </a:r>
            <a:r>
              <a:rPr lang="fa-IR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MSCompset"/>
                <a:ea typeface="Calibri"/>
                <a:cs typeface="B Yekan" pitchFamily="2" charset="-78"/>
              </a:rPr>
              <a:t>ایام هفته پژوهش و فناوری </a:t>
            </a:r>
            <a:endParaRPr lang="en-US" sz="1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B Yekan" pitchFamily="2" charset="-78"/>
            </a:endParaRPr>
          </a:p>
          <a:p>
            <a:pPr marL="342900" marR="0" lvl="0" indent="-342900"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158750" algn="l"/>
                <a:tab pos="-68580" algn="l"/>
              </a:tabLst>
            </a:pPr>
            <a:r>
              <a:rPr lang="fa-IR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B Yekan" pitchFamily="2" charset="-78"/>
              </a:rPr>
              <a:t>هماهنگی با صدا و سیمای استان برای ارائه و تولید محتوای مناسب در ایام هفته </a:t>
            </a:r>
            <a:r>
              <a:rPr lang="fa-IR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MSCompset"/>
                <a:ea typeface="Calibri"/>
                <a:cs typeface="B Yekan" pitchFamily="2" charset="-78"/>
              </a:rPr>
              <a:t>پژوهش و فناوری</a:t>
            </a:r>
            <a:endParaRPr lang="en-US" sz="1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B Yekan" pitchFamily="2" charset="-78"/>
            </a:endParaRPr>
          </a:p>
          <a:p>
            <a:pPr marL="342900" marR="0" lvl="0" indent="-342900"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158750" algn="l"/>
                <a:tab pos="-68580" algn="l"/>
              </a:tabLst>
            </a:pPr>
            <a:r>
              <a:rPr lang="fa-IR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B Yekan" pitchFamily="2" charset="-78"/>
              </a:rPr>
              <a:t>هماهنگی با شهرداری مشهد برای استفاده از امکانات و ظرفیت های تبلیغاتی شهرداری در ایام هفته </a:t>
            </a:r>
            <a:r>
              <a:rPr lang="fa-IR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MSCompset"/>
                <a:ea typeface="Calibri"/>
                <a:cs typeface="B Yekan" pitchFamily="2" charset="-78"/>
              </a:rPr>
              <a:t>پژوهش و فناوری</a:t>
            </a:r>
            <a:endParaRPr lang="en-US" sz="1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B Yekan" pitchFamily="2" charset="-78"/>
            </a:endParaRPr>
          </a:p>
          <a:p>
            <a:pPr marL="342900" marR="0" lvl="0" indent="-342900" algn="just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  <a:tabLst>
                <a:tab pos="-158750" algn="l"/>
                <a:tab pos="-68580" algn="l"/>
              </a:tabLst>
            </a:pPr>
            <a:r>
              <a:rPr lang="fa-IR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B Yekan" pitchFamily="2" charset="-78"/>
              </a:rPr>
              <a:t>فعال سازی فن بازارهای استان برای ارائه دستاوردهای پژوهش و فناوری و نیازهای صنایع </a:t>
            </a:r>
            <a:endParaRPr lang="en-US" sz="1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B Yeka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8961" y="539388"/>
            <a:ext cx="52950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400" b="1" dirty="0">
                <a:ln w="19050">
                  <a:solidFill>
                    <a:prstClr val="black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برگزاری نمایشگاه دستاوردها به صورت مجازی</a:t>
            </a:r>
          </a:p>
        </p:txBody>
      </p:sp>
    </p:spTree>
    <p:extLst>
      <p:ext uri="{BB962C8B-B14F-4D97-AF65-F5344CB8AC3E}">
        <p14:creationId xmlns:p14="http://schemas.microsoft.com/office/powerpoint/2010/main" val="38919460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124679-438B-4330-B663-FA36CAE2377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72200" y="977648"/>
            <a:ext cx="2467783" cy="566459"/>
          </a:xfrm>
          <a:prstGeom prst="round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B Nazanin" panose="00000400000000000000" pitchFamily="2" charset="-78"/>
              </a:rPr>
              <a:t>افتتاحیه (رونمایی از دستاوردها)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B Nazani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90384"/>
              </p:ext>
            </p:extLst>
          </p:nvPr>
        </p:nvGraphicFramePr>
        <p:xfrm>
          <a:off x="5882089" y="1756847"/>
          <a:ext cx="2772583" cy="1024453"/>
        </p:xfrm>
        <a:graphic>
          <a:graphicData uri="http://schemas.openxmlformats.org/drawingml/2006/table">
            <a:tbl>
              <a:tblPr rtl="1"/>
              <a:tblGrid>
                <a:gridCol w="1830124">
                  <a:extLst>
                    <a:ext uri="{9D8B030D-6E8A-4147-A177-3AD203B41FA5}">
                      <a16:colId xmlns:a16="http://schemas.microsoft.com/office/drawing/2014/main" val="2651288476"/>
                    </a:ext>
                  </a:extLst>
                </a:gridCol>
                <a:gridCol w="942459">
                  <a:extLst>
                    <a:ext uri="{9D8B030D-6E8A-4147-A177-3AD203B41FA5}">
                      <a16:colId xmlns:a16="http://schemas.microsoft.com/office/drawing/2014/main" val="4230265623"/>
                    </a:ext>
                  </a:extLst>
                </a:gridCol>
              </a:tblGrid>
              <a:tr h="569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درخواست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رونمایی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51005"/>
                  </a:ext>
                </a:extLst>
              </a:tr>
              <a:tr h="455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رونمایی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منتخب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6496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90900"/>
            <a:ext cx="2914650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99" y="3390900"/>
            <a:ext cx="2686050" cy="194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98" y="3390900"/>
            <a:ext cx="2817219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r="11033" b="12666"/>
          <a:stretch/>
        </p:blipFill>
        <p:spPr>
          <a:xfrm>
            <a:off x="217985" y="1884154"/>
            <a:ext cx="3211016" cy="14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1030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29400" y="7239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prstClr val="black"/>
                </a:solidFill>
                <a:cs typeface="B Titr" panose="00000700000000000000" pitchFamily="2" charset="-78"/>
              </a:rPr>
              <a:t>نمایشگاه مجازی : 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2148"/>
              </p:ext>
            </p:extLst>
          </p:nvPr>
        </p:nvGraphicFramePr>
        <p:xfrm>
          <a:off x="6038286" y="2892381"/>
          <a:ext cx="3084759" cy="1058880"/>
        </p:xfrm>
        <a:graphic>
          <a:graphicData uri="http://schemas.openxmlformats.org/drawingml/2006/table">
            <a:tbl>
              <a:tblPr rtl="1"/>
              <a:tblGrid>
                <a:gridCol w="2324605">
                  <a:extLst>
                    <a:ext uri="{9D8B030D-6E8A-4147-A177-3AD203B41FA5}">
                      <a16:colId xmlns:a16="http://schemas.microsoft.com/office/drawing/2014/main" val="2221366503"/>
                    </a:ext>
                  </a:extLst>
                </a:gridCol>
                <a:gridCol w="760154">
                  <a:extLst>
                    <a:ext uri="{9D8B030D-6E8A-4147-A177-3AD203B41FA5}">
                      <a16:colId xmlns:a16="http://schemas.microsoft.com/office/drawing/2014/main" val="2998336509"/>
                    </a:ext>
                  </a:extLst>
                </a:gridCol>
              </a:tblGrid>
              <a:tr h="324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Mitra" panose="00000400000000000000" pitchFamily="2" charset="-78"/>
                          <a:cs typeface="B Yekan" panose="00000400000000000000" pitchFamily="2" charset="-78"/>
                        </a:rPr>
                        <a:t>عنوان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Mitra" panose="00000400000000000000" pitchFamily="2" charset="-78"/>
                          <a:cs typeface="B Yekan" panose="00000400000000000000" pitchFamily="2" charset="-78"/>
                        </a:rPr>
                        <a:t>تعداد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836012"/>
                  </a:ext>
                </a:extLst>
              </a:tr>
              <a:tr h="366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Mitra" panose="00000400000000000000" pitchFamily="2" charset="-78"/>
                          <a:cs typeface="B Yekan" panose="00000400000000000000" pitchFamily="2" charset="-78"/>
                        </a:rPr>
                        <a:t>درخواست ثبت نام غرفه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Mitra" panose="00000400000000000000" pitchFamily="2" charset="-78"/>
                          <a:cs typeface="B Yekan" panose="00000400000000000000" pitchFamily="2" charset="-78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609378"/>
                  </a:ext>
                </a:extLst>
              </a:tr>
              <a:tr h="366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Mitra" panose="00000400000000000000" pitchFamily="2" charset="-78"/>
                          <a:cs typeface="B Yekan" panose="00000400000000000000" pitchFamily="2" charset="-78"/>
                        </a:rPr>
                        <a:t>تعداد دستاورد ارائه شده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 Mitra" panose="00000400000000000000" pitchFamily="2" charset="-78"/>
                          <a:cs typeface="B Yekan" panose="00000400000000000000" pitchFamily="2" charset="-78"/>
                        </a:rPr>
                        <a:t>540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8756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0283" y="1106618"/>
            <a:ext cx="30236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endParaRPr lang="en-US" sz="1400" b="1" dirty="0" smtClean="0">
              <a:solidFill>
                <a:prstClr val="black"/>
              </a:solidFill>
              <a:cs typeface="B Yekan" panose="00000400000000000000" pitchFamily="2" charset="-78"/>
            </a:endParaRPr>
          </a:p>
          <a:p>
            <a:pPr algn="just" rtl="1"/>
            <a:r>
              <a:rPr lang="fa-IR" sz="1400" b="1" dirty="0" smtClean="0">
                <a:solidFill>
                  <a:prstClr val="black"/>
                </a:solidFill>
                <a:cs typeface="B Yekan" panose="00000400000000000000" pitchFamily="2" charset="-78"/>
              </a:rPr>
              <a:t>ظرفیت های نمایشگاه مجازی :</a:t>
            </a:r>
          </a:p>
          <a:p>
            <a:pPr marL="182563" indent="-182563" algn="just" rtl="1">
              <a:buFontTx/>
              <a:buChar char="-"/>
            </a:pPr>
            <a:r>
              <a:rPr lang="fa-IR" sz="1400" b="1" dirty="0" smtClean="0">
                <a:solidFill>
                  <a:prstClr val="black"/>
                </a:solidFill>
                <a:cs typeface="B Yekan" panose="00000400000000000000" pitchFamily="2" charset="-78"/>
              </a:rPr>
              <a:t>ارائه بیش از 25 دستاورد در هر غرفه </a:t>
            </a:r>
          </a:p>
          <a:p>
            <a:pPr marL="182563" indent="-182563" algn="just" rtl="1">
              <a:buFontTx/>
              <a:buChar char="-"/>
            </a:pPr>
            <a:r>
              <a:rPr lang="fa-IR" sz="1400" b="1" dirty="0" smtClean="0">
                <a:solidFill>
                  <a:prstClr val="black"/>
                </a:solidFill>
                <a:cs typeface="B Yekan" panose="00000400000000000000" pitchFamily="2" charset="-78"/>
              </a:rPr>
              <a:t>ارائه فیلم و گالری تصاویر در هر غرفه</a:t>
            </a:r>
          </a:p>
          <a:p>
            <a:pPr marL="182563" indent="-182563" algn="just" rtl="1">
              <a:buFontTx/>
              <a:buChar char="-"/>
            </a:pPr>
            <a:r>
              <a:rPr lang="fa-IR" sz="1400" b="1" dirty="0" smtClean="0">
                <a:solidFill>
                  <a:prstClr val="black"/>
                </a:solidFill>
                <a:cs typeface="B Yekan" panose="00000400000000000000" pitchFamily="2" charset="-78"/>
              </a:rPr>
              <a:t>ارائه کاتالوگ و برنامه های هر </a:t>
            </a:r>
            <a:r>
              <a:rPr lang="fa-IR" sz="1400" b="1" dirty="0" smtClean="0">
                <a:solidFill>
                  <a:prstClr val="black"/>
                </a:solidFill>
                <a:cs typeface="B Yekan" panose="00000400000000000000" pitchFamily="2" charset="-78"/>
              </a:rPr>
              <a:t>غرفه</a:t>
            </a:r>
            <a:endParaRPr lang="fa-IR" sz="1400" b="1" dirty="0" smtClean="0">
              <a:solidFill>
                <a:prstClr val="black"/>
              </a:solidFill>
              <a:cs typeface="B Yekan" panose="00000400000000000000" pitchFamily="2" charset="-78"/>
            </a:endParaRPr>
          </a:p>
          <a:p>
            <a:pPr algn="just" rtl="1"/>
            <a:r>
              <a:rPr lang="fa-IR" sz="1400" b="1" dirty="0" smtClean="0">
                <a:solidFill>
                  <a:prstClr val="black"/>
                </a:solidFill>
                <a:cs typeface="B Yekan" panose="00000400000000000000" pitchFamily="2" charset="-78"/>
              </a:rPr>
              <a:t> </a:t>
            </a:r>
            <a:endParaRPr lang="en-US" sz="1400" b="1" dirty="0">
              <a:solidFill>
                <a:prstClr val="black"/>
              </a:solidFill>
              <a:cs typeface="B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393" y="723900"/>
            <a:ext cx="227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www.fanbazar.ir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0752" y="2395289"/>
            <a:ext cx="2402709" cy="361934"/>
          </a:xfrm>
          <a:prstGeom prst="roundRect">
            <a:avLst/>
          </a:prstGeom>
          <a:solidFill>
            <a:srgbClr val="0F6FC6"/>
          </a:solidFill>
          <a:ln w="127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B Nazanin" panose="00000400000000000000" pitchFamily="2" charset="-78"/>
              </a:rPr>
              <a:t>غرفه ارائه دستاوردها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26782" y="4588143"/>
            <a:ext cx="1377950" cy="371131"/>
          </a:xfrm>
          <a:prstGeom prst="roundRect">
            <a:avLst/>
          </a:prstGeom>
          <a:solidFill>
            <a:srgbClr val="04617B">
              <a:lumMod val="75000"/>
            </a:srgbClr>
          </a:solidFill>
          <a:ln w="127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B Nazanin" panose="00000400000000000000" pitchFamily="2" charset="-78"/>
              </a:rPr>
              <a:t>تالارهای گفتگو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14252" y="4583512"/>
            <a:ext cx="1537427" cy="383782"/>
          </a:xfrm>
          <a:prstGeom prst="roundRect">
            <a:avLst/>
          </a:prstGeom>
          <a:solidFill>
            <a:srgbClr val="04617B">
              <a:lumMod val="75000"/>
            </a:srgbClr>
          </a:solidFill>
          <a:ln w="127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/>
                <a:ea typeface="+mn-ea"/>
                <a:cs typeface="B Nazanin" panose="00000400000000000000" pitchFamily="2" charset="-78"/>
              </a:rPr>
              <a:t>وبینارهای تخصصی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B Nazanin" panose="00000400000000000000" pitchFamily="2" charset="-78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78857"/>
              </p:ext>
            </p:extLst>
          </p:nvPr>
        </p:nvGraphicFramePr>
        <p:xfrm>
          <a:off x="5649517" y="5120533"/>
          <a:ext cx="2666899" cy="717550"/>
        </p:xfrm>
        <a:graphic>
          <a:graphicData uri="http://schemas.openxmlformats.org/drawingml/2006/table">
            <a:tbl>
              <a:tblPr rtl="1"/>
              <a:tblGrid>
                <a:gridCol w="1760364">
                  <a:extLst>
                    <a:ext uri="{9D8B030D-6E8A-4147-A177-3AD203B41FA5}">
                      <a16:colId xmlns:a16="http://schemas.microsoft.com/office/drawing/2014/main" val="3533188935"/>
                    </a:ext>
                  </a:extLst>
                </a:gridCol>
                <a:gridCol w="906535">
                  <a:extLst>
                    <a:ext uri="{9D8B030D-6E8A-4147-A177-3AD203B41FA5}">
                      <a16:colId xmlns:a16="http://schemas.microsoft.com/office/drawing/2014/main" val="3737072882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وبینار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75396"/>
                  </a:ext>
                </a:extLst>
              </a:tr>
              <a:tr h="358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حضور در </a:t>
                      </a:r>
                      <a:r>
                        <a:rPr lang="fa-I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وبینار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( نفر)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1639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4011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01163"/>
              </p:ext>
            </p:extLst>
          </p:nvPr>
        </p:nvGraphicFramePr>
        <p:xfrm>
          <a:off x="827584" y="5115400"/>
          <a:ext cx="3247987" cy="1337936"/>
        </p:xfrm>
        <a:graphic>
          <a:graphicData uri="http://schemas.openxmlformats.org/drawingml/2006/table">
            <a:tbl>
              <a:tblPr rtl="1"/>
              <a:tblGrid>
                <a:gridCol w="2529843">
                  <a:extLst>
                    <a:ext uri="{9D8B030D-6E8A-4147-A177-3AD203B41FA5}">
                      <a16:colId xmlns:a16="http://schemas.microsoft.com/office/drawing/2014/main" val="2068163693"/>
                    </a:ext>
                  </a:extLst>
                </a:gridCol>
                <a:gridCol w="718144">
                  <a:extLst>
                    <a:ext uri="{9D8B030D-6E8A-4147-A177-3AD203B41FA5}">
                      <a16:colId xmlns:a16="http://schemas.microsoft.com/office/drawing/2014/main" val="1630393765"/>
                    </a:ext>
                  </a:extLst>
                </a:gridCol>
              </a:tblGrid>
              <a:tr h="334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تالار گفتگو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73364"/>
                  </a:ext>
                </a:extLst>
              </a:tr>
              <a:tr h="334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مهمانان تالار گفتگو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060524"/>
                  </a:ext>
                </a:extLst>
              </a:tr>
              <a:tr h="334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حضور تالار گفت و گو ( اسکای روم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642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345873"/>
                  </a:ext>
                </a:extLst>
              </a:tr>
              <a:tr h="3344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1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بازدید تالار گفت و گو(اینستگرام)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erpetua"/>
                        </a:defRPr>
                      </a:lvl9pPr>
                    </a:lstStyle>
                    <a:p>
                      <a:pPr algn="ctr" rtl="0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762480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38899"/>
            <a:ext cx="5971161" cy="28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7553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5164" y="4657130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4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با تشکر</a:t>
            </a:r>
            <a:endParaRPr lang="en-US" sz="54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988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685800"/>
            <a:ext cx="8737725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417" y="5802868"/>
            <a:ext cx="5646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رتبه بندی استان ها از نظر شاخص اقتصاد دانش بنیان (1396)</a:t>
            </a:r>
          </a:p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rPr>
              <a:t>شکاف توسعه دانش بنیان و تاکید بر توسعه اقتصادی دانش بنیان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239" y="83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white"/>
                </a:solidFill>
                <a:cs typeface="B Yekan" pitchFamily="2" charset="-78"/>
              </a:rPr>
              <a:t>9</a:t>
            </a:r>
            <a:endParaRPr lang="en-US" dirty="0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2112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5164" y="4657130"/>
            <a:ext cx="2108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4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با تشکر</a:t>
            </a:r>
            <a:endParaRPr lang="en-US" sz="54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3920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4546" y="3714752"/>
            <a:ext cx="4305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3550" indent="-463550" algn="r" rtl="1">
              <a:lnSpc>
                <a:spcPct val="200000"/>
              </a:lnSpc>
            </a:pPr>
            <a:r>
              <a:rPr lang="fa-IR" sz="3600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cs typeface="B Titr" pitchFamily="2" charset="-78"/>
              </a:rPr>
              <a:t>50000 شرکت دانش بنیان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348" y="1785926"/>
            <a:ext cx="739176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3550" indent="-463550" algn="r" rtl="1">
              <a:lnSpc>
                <a:spcPct val="200000"/>
              </a:lnSpc>
            </a:pPr>
            <a:r>
              <a:rPr lang="fa-IR" sz="4000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cs typeface="B Titr" pitchFamily="2" charset="-78"/>
              </a:rPr>
              <a:t>چشم انداز 1404 جمهوری اسلامی ایران</a:t>
            </a:r>
          </a:p>
        </p:txBody>
      </p:sp>
    </p:spTree>
    <p:extLst>
      <p:ext uri="{BB962C8B-B14F-4D97-AF65-F5344CB8AC3E}">
        <p14:creationId xmlns:p14="http://schemas.microsoft.com/office/powerpoint/2010/main" val="51157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3573016"/>
            <a:ext cx="5196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 algn="r" rtl="1">
              <a:lnSpc>
                <a:spcPct val="200000"/>
              </a:lnSpc>
              <a:buClr>
                <a:prstClr val="black"/>
              </a:buClr>
              <a:buSzPct val="80000"/>
              <a:buFont typeface="Wingdings" pitchFamily="2" charset="2"/>
              <a:buChar char=""/>
            </a:pPr>
            <a:r>
              <a:rPr lang="fa-IR" sz="2800" b="1" dirty="0" smtClean="0">
                <a:ln w="1270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9000000 ایده </a:t>
            </a:r>
          </a:p>
          <a:p>
            <a:pPr marL="463550" indent="-463550" algn="r" rtl="1">
              <a:lnSpc>
                <a:spcPct val="200000"/>
              </a:lnSpc>
              <a:buClr>
                <a:prstClr val="black"/>
              </a:buClr>
              <a:buSzPct val="80000"/>
              <a:buFont typeface="Wingdings" pitchFamily="2" charset="2"/>
              <a:buChar char=""/>
            </a:pPr>
            <a:r>
              <a:rPr lang="fa-IR" sz="2800" b="1" dirty="0" smtClean="0">
                <a:ln w="1270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720000 موسسه فناوری</a:t>
            </a:r>
            <a:endParaRPr lang="en-US" sz="2800" b="1" dirty="0" smtClean="0">
              <a:ln w="12700">
                <a:solidFill>
                  <a:prstClr val="black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marL="463550" indent="-463550" algn="r" rtl="1">
              <a:lnSpc>
                <a:spcPct val="200000"/>
              </a:lnSpc>
              <a:buClr>
                <a:prstClr val="black"/>
              </a:buClr>
              <a:buSzPct val="80000"/>
              <a:buFont typeface="Wingdings" pitchFamily="2" charset="2"/>
              <a:buChar char=""/>
            </a:pPr>
            <a:r>
              <a:rPr lang="fa-IR" sz="2800" b="1" dirty="0" smtClean="0">
                <a:ln w="12700"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14/4     میلیارد دلار سرمایه گذاری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40768"/>
            <a:ext cx="513156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39952" y="789777"/>
            <a:ext cx="43059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3550" indent="-463550" algn="r" rtl="1">
              <a:lnSpc>
                <a:spcPct val="200000"/>
              </a:lnSpc>
            </a:pPr>
            <a:r>
              <a:rPr lang="fa-IR" sz="3600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cs typeface="B Titr" pitchFamily="2" charset="-78"/>
              </a:rPr>
              <a:t>50000 شرکت دانش بنیان</a:t>
            </a:r>
          </a:p>
          <a:p>
            <a:pPr marL="463550" indent="-463550" algn="ctr" rtl="1">
              <a:lnSpc>
                <a:spcPct val="150000"/>
              </a:lnSpc>
            </a:pPr>
            <a:r>
              <a:rPr lang="fa-IR" sz="2800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cs typeface="B Titr" pitchFamily="2" charset="-78"/>
              </a:rPr>
              <a:t>بر اساس تجربه جهانی</a:t>
            </a:r>
            <a:endParaRPr lang="en-US" sz="2800" dirty="0" smtClean="0">
              <a:ln w="19050">
                <a:solidFill>
                  <a:prstClr val="black"/>
                </a:solidFill>
              </a:ln>
              <a:solidFill>
                <a:prstClr val="white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522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95738" y="2924944"/>
            <a:ext cx="5238934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3550" indent="-463550" algn="r" rtl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a-IR" sz="3200" b="1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طی 12 سال باقیمانده از برنامه</a:t>
            </a:r>
          </a:p>
          <a:p>
            <a:pPr marL="463550" indent="-463550" algn="r" rtl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a-IR" sz="3200" b="1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900000 هزار ایده </a:t>
            </a:r>
          </a:p>
          <a:p>
            <a:pPr marL="463550" indent="-463550" algn="r" rtl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fa-IR" sz="3200" b="1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72000 موسسه فناوری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0680" y="642918"/>
            <a:ext cx="530465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سهم استان خراسان</a:t>
            </a:r>
            <a:r>
              <a:rPr lang="en-US" sz="4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 </a:t>
            </a:r>
            <a:r>
              <a:rPr lang="fa-IR" sz="4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 رضوی</a:t>
            </a:r>
          </a:p>
          <a:p>
            <a:pPr algn="ctr" rtl="1">
              <a:lnSpc>
                <a:spcPct val="150000"/>
              </a:lnSpc>
            </a:pPr>
            <a:r>
              <a:rPr lang="fa-IR" sz="4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5000 شرکت دانش بنیان</a:t>
            </a:r>
            <a:endParaRPr lang="en-US" sz="4000" b="1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  <p:pic>
        <p:nvPicPr>
          <p:cNvPr id="6" name="Picture 5" descr="Untitled-1"/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714356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194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116632"/>
            <a:ext cx="7743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ساختار اجرایی هفته پژوهش و فناوری استان</a:t>
            </a:r>
            <a:endParaRPr lang="en-US" sz="2000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343612" y="4655418"/>
            <a:ext cx="2743200" cy="73152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>
              <a:spcAft>
                <a:spcPts val="0"/>
              </a:spcAft>
            </a:pPr>
            <a:r>
              <a:rPr lang="fa-IR" altLang="fa-I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B Yekan" panose="00000400000000000000" pitchFamily="2" charset="-78"/>
              </a:rPr>
              <a:t>دبیر نمايشگاه دستاوردهای پژوهش و فناوری و فن بازار</a:t>
            </a:r>
          </a:p>
          <a:p>
            <a:pPr algn="ctr" rtl="1">
              <a:lnSpc>
                <a:spcPct val="150000"/>
              </a:lnSpc>
              <a:spcBef>
                <a:spcPts val="0"/>
              </a:spcBef>
            </a:pPr>
            <a:r>
              <a:rPr lang="fa-IR" altLang="fa-IR" sz="1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Yekan" panose="00000400000000000000" pitchFamily="2" charset="-78"/>
              </a:rPr>
              <a:t>(رئیس پارک علم و فناوری استان)</a:t>
            </a:r>
            <a:endParaRPr lang="en-US" altLang="fa-IR" sz="1000" b="1" dirty="0">
              <a:solidFill>
                <a:prstClr val="black"/>
              </a:solidFill>
              <a:latin typeface="Calibri" pitchFamily="34" charset="0"/>
              <a:ea typeface="Arial" pitchFamily="34" charset="0"/>
              <a:cs typeface="B Yekan" panose="00000400000000000000" pitchFamily="2" charset="-78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3250911" y="4655418"/>
            <a:ext cx="2743200" cy="73152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rtl="1">
              <a:lnSpc>
                <a:spcPct val="150000"/>
              </a:lnSpc>
              <a:spcAft>
                <a:spcPts val="600"/>
              </a:spcAft>
            </a:pPr>
            <a:r>
              <a:rPr lang="fa-IR" altLang="fa-I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B Yekan" panose="00000400000000000000" pitchFamily="2" charset="-78"/>
              </a:rPr>
              <a:t>دبیر جشنواره دانش آموزی</a:t>
            </a:r>
          </a:p>
          <a:p>
            <a:pPr lvl="0" algn="ctr" rtl="1">
              <a:spcBef>
                <a:spcPts val="0"/>
              </a:spcBef>
            </a:pPr>
            <a:r>
              <a:rPr lang="fa-IR" altLang="fa-IR" sz="1000" b="1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Yekan" panose="00000400000000000000" pitchFamily="2" charset="-78"/>
              </a:rPr>
              <a:t>(مدیر کل آموزش و پرورش استان)</a:t>
            </a:r>
            <a:endParaRPr lang="fa-IR" altLang="fa-IR" sz="1000" b="1" dirty="0">
              <a:solidFill>
                <a:prstClr val="black"/>
              </a:solidFill>
              <a:latin typeface="Calibri" pitchFamily="34" charset="0"/>
              <a:ea typeface="Arial" pitchFamily="34" charset="0"/>
              <a:cs typeface="B Yekan" panose="00000400000000000000" pitchFamily="2" charset="-78"/>
            </a:endParaRPr>
          </a:p>
        </p:txBody>
      </p:sp>
      <p:sp>
        <p:nvSpPr>
          <p:cNvPr id="12" name="AutoShape 39"/>
          <p:cNvSpPr>
            <a:spLocks noChangeArrowheads="1"/>
          </p:cNvSpPr>
          <p:nvPr/>
        </p:nvSpPr>
        <p:spPr bwMode="auto">
          <a:xfrm>
            <a:off x="6005328" y="3245375"/>
            <a:ext cx="2494072" cy="73671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>
              <a:spcAft>
                <a:spcPts val="600"/>
              </a:spcAft>
            </a:pPr>
            <a:r>
              <a:rPr lang="fa-IR" altLang="fa-I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B Yekan" panose="00000400000000000000" pitchFamily="2" charset="-78"/>
              </a:rPr>
              <a:t>دبیر ستاد</a:t>
            </a:r>
          </a:p>
          <a:p>
            <a:pPr algn="ctr" rtl="1">
              <a:spcAft>
                <a:spcPts val="1000"/>
              </a:spcAft>
            </a:pPr>
            <a:r>
              <a:rPr lang="fa-IR" altLang="fa-IR" sz="1000" b="1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Yekan" panose="00000400000000000000" pitchFamily="2" charset="-78"/>
              </a:rPr>
              <a:t>(معاون پژوهش و فناوری دانشگاه)</a:t>
            </a:r>
            <a:endParaRPr lang="fa-IR" altLang="fa-IR" sz="1000" b="1" dirty="0">
              <a:solidFill>
                <a:prstClr val="black"/>
              </a:solidFill>
              <a:latin typeface="Calibri" pitchFamily="34" charset="0"/>
              <a:ea typeface="Arial" pitchFamily="34" charset="0"/>
              <a:cs typeface="B Yekan" panose="00000400000000000000" pitchFamily="2" charset="-78"/>
            </a:endParaRPr>
          </a:p>
        </p:txBody>
      </p:sp>
      <p:sp>
        <p:nvSpPr>
          <p:cNvPr id="13" name="AutoShape 40"/>
          <p:cNvSpPr>
            <a:spLocks noChangeArrowheads="1"/>
          </p:cNvSpPr>
          <p:nvPr/>
        </p:nvSpPr>
        <p:spPr bwMode="auto">
          <a:xfrm>
            <a:off x="2772618" y="908720"/>
            <a:ext cx="3699788" cy="749054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>
              <a:spcAft>
                <a:spcPts val="1000"/>
              </a:spcAft>
            </a:pPr>
            <a:r>
              <a:rPr lang="fa-IR" altLang="fa-IR" sz="1400" b="1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Yekan" panose="00000400000000000000" pitchFamily="2" charset="-78"/>
              </a:rPr>
              <a:t>رئیس ستاد پژوهش و فناوری</a:t>
            </a:r>
          </a:p>
          <a:p>
            <a:pPr algn="ctr" rtl="1">
              <a:spcAft>
                <a:spcPts val="1000"/>
              </a:spcAft>
            </a:pPr>
            <a:r>
              <a:rPr lang="fa-IR" altLang="fa-IR" sz="12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Yekan" panose="00000400000000000000" pitchFamily="2" charset="-78"/>
              </a:rPr>
              <a:t>استاندار</a:t>
            </a:r>
            <a:endParaRPr lang="fa-IR" altLang="fa-IR" sz="2400" dirty="0" smtClean="0">
              <a:solidFill>
                <a:prstClr val="black"/>
              </a:solidFill>
              <a:cs typeface="B Yekan" panose="00000400000000000000" pitchFamily="2" charset="-78"/>
            </a:endParaRPr>
          </a:p>
        </p:txBody>
      </p:sp>
      <p:cxnSp>
        <p:nvCxnSpPr>
          <p:cNvPr id="14" name="Elbow Connector 13"/>
          <p:cNvCxnSpPr>
            <a:stCxn id="13" idx="2"/>
            <a:endCxn id="9" idx="0"/>
          </p:cNvCxnSpPr>
          <p:nvPr/>
        </p:nvCxnSpPr>
        <p:spPr>
          <a:xfrm rot="5400000">
            <a:off x="3123690" y="3156596"/>
            <a:ext cx="2997644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6121857" y="4655418"/>
            <a:ext cx="2743200" cy="73152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50000"/>
              </a:lnSpc>
              <a:spcAft>
                <a:spcPts val="600"/>
              </a:spcAft>
            </a:pPr>
            <a:r>
              <a:rPr lang="fa-IR" altLang="fa-IR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B Yekan" panose="00000400000000000000" pitchFamily="2" charset="-78"/>
              </a:rPr>
              <a:t>دبیر جشنواره برگزیدگان پژوهش و فناوری</a:t>
            </a:r>
          </a:p>
          <a:p>
            <a:pPr lvl="0" algn="ctr" rtl="1">
              <a:spcAft>
                <a:spcPts val="1000"/>
              </a:spcAft>
            </a:pPr>
            <a:r>
              <a:rPr lang="fa-IR" altLang="fa-IR" sz="1000" b="1" dirty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Yekan" panose="00000400000000000000" pitchFamily="2" charset="-78"/>
              </a:rPr>
              <a:t>(معاون پژوهش و فناوری </a:t>
            </a:r>
            <a:r>
              <a:rPr lang="fa-IR" altLang="fa-IR" sz="1000" b="1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Yekan" panose="00000400000000000000" pitchFamily="2" charset="-78"/>
              </a:rPr>
              <a:t>دانشگاه)</a:t>
            </a:r>
            <a:endParaRPr lang="fa-IR" altLang="fa-IR" sz="1000" b="1" dirty="0">
              <a:solidFill>
                <a:prstClr val="black"/>
              </a:solidFill>
              <a:latin typeface="Calibri" pitchFamily="34" charset="0"/>
              <a:ea typeface="Arial" pitchFamily="34" charset="0"/>
              <a:cs typeface="B Yekan" panose="00000400000000000000" pitchFamily="2" charset="-78"/>
            </a:endParaRPr>
          </a:p>
        </p:txBody>
      </p:sp>
      <p:sp>
        <p:nvSpPr>
          <p:cNvPr id="27" name="AutoShape 39"/>
          <p:cNvSpPr>
            <a:spLocks noChangeArrowheads="1"/>
          </p:cNvSpPr>
          <p:nvPr/>
        </p:nvSpPr>
        <p:spPr bwMode="auto">
          <a:xfrm>
            <a:off x="6057984" y="1988840"/>
            <a:ext cx="2494072" cy="73671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>
              <a:spcAft>
                <a:spcPts val="600"/>
              </a:spcAft>
            </a:pPr>
            <a:r>
              <a:rPr lang="fa-IR" altLang="fa-I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B Yekan" panose="00000400000000000000" pitchFamily="2" charset="-78"/>
              </a:rPr>
              <a:t>جانشین ستاد</a:t>
            </a:r>
          </a:p>
          <a:p>
            <a:pPr algn="ctr" rtl="1">
              <a:spcAft>
                <a:spcPts val="1000"/>
              </a:spcAft>
            </a:pPr>
            <a:r>
              <a:rPr lang="fa-IR" altLang="fa-IR" sz="1000" b="1" dirty="0" smtClean="0">
                <a:solidFill>
                  <a:prstClr val="black"/>
                </a:solidFill>
                <a:latin typeface="Calibri" pitchFamily="34" charset="0"/>
                <a:ea typeface="Arial" pitchFamily="34" charset="0"/>
                <a:cs typeface="B Yekan" panose="00000400000000000000" pitchFamily="2" charset="-78"/>
              </a:rPr>
              <a:t>(رئیس دانشگاه)</a:t>
            </a:r>
          </a:p>
        </p:txBody>
      </p:sp>
      <p:sp>
        <p:nvSpPr>
          <p:cNvPr id="69" name="AutoShape 39"/>
          <p:cNvSpPr>
            <a:spLocks noChangeArrowheads="1"/>
          </p:cNvSpPr>
          <p:nvPr/>
        </p:nvSpPr>
        <p:spPr bwMode="auto">
          <a:xfrm>
            <a:off x="1525582" y="2595609"/>
            <a:ext cx="2494072" cy="736714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1">
              <a:spcAft>
                <a:spcPts val="600"/>
              </a:spcAft>
            </a:pPr>
            <a:r>
              <a:rPr lang="fa-IR" altLang="fa-I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B Yekan" panose="00000400000000000000" pitchFamily="2" charset="-78"/>
              </a:rPr>
              <a:t>شورای سیاست گذاری</a:t>
            </a:r>
          </a:p>
        </p:txBody>
      </p:sp>
      <p:cxnSp>
        <p:nvCxnSpPr>
          <p:cNvPr id="71" name="Elbow Connector 70"/>
          <p:cNvCxnSpPr>
            <a:stCxn id="13" idx="2"/>
            <a:endCxn id="27" idx="1"/>
          </p:cNvCxnSpPr>
          <p:nvPr/>
        </p:nvCxnSpPr>
        <p:spPr>
          <a:xfrm rot="16200000" flipH="1">
            <a:off x="4990537" y="1289749"/>
            <a:ext cx="699423" cy="1435472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3" idx="2"/>
            <a:endCxn id="8" idx="0"/>
          </p:cNvCxnSpPr>
          <p:nvPr/>
        </p:nvCxnSpPr>
        <p:spPr>
          <a:xfrm rot="5400000">
            <a:off x="1670040" y="1702946"/>
            <a:ext cx="2997644" cy="2907300"/>
          </a:xfrm>
          <a:prstGeom prst="bentConnector3">
            <a:avLst>
              <a:gd name="adj1" fmla="val 8452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13" idx="2"/>
            <a:endCxn id="19" idx="0"/>
          </p:cNvCxnSpPr>
          <p:nvPr/>
        </p:nvCxnSpPr>
        <p:spPr>
          <a:xfrm rot="16200000" flipH="1">
            <a:off x="4559162" y="1721123"/>
            <a:ext cx="2997644" cy="2870945"/>
          </a:xfrm>
          <a:prstGeom prst="bentConnector3">
            <a:avLst>
              <a:gd name="adj1" fmla="val 8452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13" idx="2"/>
            <a:endCxn id="69" idx="3"/>
          </p:cNvCxnSpPr>
          <p:nvPr/>
        </p:nvCxnSpPr>
        <p:spPr>
          <a:xfrm rot="5400000">
            <a:off x="3667987" y="2009441"/>
            <a:ext cx="1306192" cy="602858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13" idx="2"/>
            <a:endCxn id="12" idx="1"/>
          </p:cNvCxnSpPr>
          <p:nvPr/>
        </p:nvCxnSpPr>
        <p:spPr>
          <a:xfrm rot="16200000" flipH="1">
            <a:off x="4335941" y="1944345"/>
            <a:ext cx="1955958" cy="1382816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18608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7584" y="2996952"/>
            <a:ext cx="68387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63550" indent="-46355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3200" b="1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600 میلیون ریال حمایت</a:t>
            </a:r>
            <a:r>
              <a:rPr lang="en-US" sz="3200" b="1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 </a:t>
            </a:r>
            <a:r>
              <a:rPr lang="fa-IR" sz="3200" b="1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برای هر موسسه</a:t>
            </a:r>
          </a:p>
          <a:p>
            <a:pPr marL="463550" indent="-46355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3200" b="1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430000 میلیارد ریال</a:t>
            </a:r>
          </a:p>
          <a:p>
            <a:pPr marL="463550" indent="-46355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fa-IR" sz="3200" b="1" dirty="0" smtClea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36000 میلیارد ریال </a:t>
            </a:r>
            <a:r>
              <a:rPr lang="fa-IR" sz="3200" b="1" dirty="0" smtClean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در سال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0680" y="642918"/>
            <a:ext cx="530465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سهم استان خراسان</a:t>
            </a:r>
            <a:r>
              <a:rPr lang="en-US" sz="4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 </a:t>
            </a:r>
            <a:r>
              <a:rPr lang="fa-IR" sz="4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 رضوی</a:t>
            </a:r>
          </a:p>
          <a:p>
            <a:pPr algn="ctr" rtl="1">
              <a:lnSpc>
                <a:spcPct val="150000"/>
              </a:lnSpc>
            </a:pPr>
            <a:r>
              <a:rPr lang="fa-IR" sz="4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5000 شرکت دانش بنیان</a:t>
            </a:r>
            <a:endParaRPr lang="en-US" sz="4000" b="1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  <p:pic>
        <p:nvPicPr>
          <p:cNvPr id="7" name="Picture 6" descr="Untitled-1"/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714356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515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23728" y="2708920"/>
            <a:ext cx="540736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548640" algn="r" rtl="1">
              <a:lnSpc>
                <a:spcPct val="150000"/>
              </a:lnSpc>
              <a:spcBef>
                <a:spcPts val="600"/>
              </a:spcBef>
              <a:buClr>
                <a:prstClr val="black"/>
              </a:buClr>
              <a:buSzPct val="80000"/>
              <a:buFont typeface="Wingdings" pitchFamily="2" charset="2"/>
              <a:buChar char="q"/>
            </a:pPr>
            <a:r>
              <a:rPr lang="fa-IR" sz="36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دقت در پذیرش</a:t>
            </a:r>
          </a:p>
          <a:p>
            <a:pPr marL="548640" indent="-548640" algn="r" rtl="1">
              <a:lnSpc>
                <a:spcPct val="150000"/>
              </a:lnSpc>
              <a:spcBef>
                <a:spcPts val="600"/>
              </a:spcBef>
              <a:buClr>
                <a:prstClr val="black"/>
              </a:buClr>
              <a:buSzPct val="80000"/>
              <a:buFont typeface="Wingdings" pitchFamily="2" charset="2"/>
              <a:buChar char="q"/>
            </a:pPr>
            <a:r>
              <a:rPr lang="fa-IR" sz="36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حمایت اثر بخش </a:t>
            </a:r>
          </a:p>
          <a:p>
            <a:pPr marL="548640" indent="-548640" algn="r" rtl="1">
              <a:lnSpc>
                <a:spcPct val="150000"/>
              </a:lnSpc>
              <a:spcBef>
                <a:spcPts val="600"/>
              </a:spcBef>
              <a:buClr>
                <a:prstClr val="black"/>
              </a:buClr>
              <a:buSzPct val="80000"/>
              <a:buFont typeface="Wingdings" pitchFamily="2" charset="2"/>
              <a:buChar char="q"/>
            </a:pPr>
            <a:r>
              <a:rPr lang="fa-IR" sz="3600" b="1" dirty="0" smtClean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نظارت موثر</a:t>
            </a:r>
          </a:p>
          <a:p>
            <a:pPr marL="548640" indent="-548640" algn="ctr" rtl="1">
              <a:lnSpc>
                <a:spcPct val="200000"/>
              </a:lnSpc>
              <a:spcBef>
                <a:spcPts val="600"/>
              </a:spcBef>
            </a:pPr>
            <a:r>
              <a:rPr lang="fa-IR" sz="32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3600 میلیارد ریال در سال (10%)</a:t>
            </a:r>
            <a:endParaRPr lang="en-US" sz="2000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0680" y="642918"/>
            <a:ext cx="530465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سهم استان خراسان</a:t>
            </a:r>
            <a:r>
              <a:rPr lang="en-US" sz="4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 </a:t>
            </a:r>
            <a:r>
              <a:rPr lang="fa-IR" sz="4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 رضوی</a:t>
            </a:r>
          </a:p>
          <a:p>
            <a:pPr algn="ctr" rtl="1">
              <a:lnSpc>
                <a:spcPct val="150000"/>
              </a:lnSpc>
            </a:pPr>
            <a:r>
              <a:rPr lang="fa-IR" sz="4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5000 شرکت دانش بنیان</a:t>
            </a:r>
            <a:endParaRPr lang="en-US" sz="4000" b="1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  <p:pic>
        <p:nvPicPr>
          <p:cNvPr id="6" name="Picture 5" descr="Untitled-1"/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714356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59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01707"/>
              </p:ext>
            </p:extLst>
          </p:nvPr>
        </p:nvGraphicFramePr>
        <p:xfrm>
          <a:off x="66607" y="908720"/>
          <a:ext cx="9014738" cy="3780000"/>
        </p:xfrm>
        <a:graphic>
          <a:graphicData uri="http://schemas.openxmlformats.org/drawingml/2006/table">
            <a:tbl>
              <a:tblPr rtl="1" firstRow="1" firstCol="1" bandRow="1"/>
              <a:tblGrid>
                <a:gridCol w="1008000">
                  <a:extLst>
                    <a:ext uri="{9D8B030D-6E8A-4147-A177-3AD203B41FA5}">
                      <a16:colId xmlns:a16="http://schemas.microsoft.com/office/drawing/2014/main" val="161886831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68759071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834505371"/>
                    </a:ext>
                  </a:extLst>
                </a:gridCol>
                <a:gridCol w="1990138">
                  <a:extLst>
                    <a:ext uri="{9D8B030D-6E8A-4147-A177-3AD203B41FA5}">
                      <a16:colId xmlns:a16="http://schemas.microsoft.com/office/drawing/2014/main" val="1968724635"/>
                    </a:ext>
                  </a:extLst>
                </a:gridCol>
                <a:gridCol w="4000600">
                  <a:extLst>
                    <a:ext uri="{9D8B030D-6E8A-4147-A177-3AD203B41FA5}">
                      <a16:colId xmlns:a16="http://schemas.microsoft.com/office/drawing/2014/main" val="1785894086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روز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تاریخ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مناسبت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عنوان  روز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توضیحات</a:t>
                      </a:r>
                      <a:endParaRPr 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1401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شنبه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22 آذر 99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پژوهش و فناوری: مدرسه و دانشگاه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زنگ پژوهش و تقدیر از دانش آموزان برتر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95457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یک‌شنبه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23 آذر 99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پژوهش و فناوری: مشارکت ملی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برنامه دستگاه‌های اجرایی متناسب با عنوان روز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76166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دو‌شنبه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24 آذر 99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پژوهش، ‌فناوری و جهش تولید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برنامه دستگاه‌های اجرایی متناسب با عنوان روز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6199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سه‌شنبه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25 آذر 99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روز پژوهش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بزرگداشت پژوهشگران و فناوران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جشنواره تقدیر از پژوهشگران و فناوران برتر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3025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چهارشنبه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</a:t>
                      </a: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6</a:t>
                      </a: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 آذر 99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پژوهش، ‌فناوری و علوم انسانی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برگزاری مراسم متناسب با عنوان روز با محوریت پژوهشگاه حوزه و دانشگاه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42109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پنجشنبه</a:t>
                      </a:r>
                      <a:endParaRPr lang="en-US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27 آذر 99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روز وحدت حوزه و </a:t>
                      </a:r>
                      <a:r>
                        <a:rPr lang="fa-I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د</a:t>
                      </a:r>
                      <a:r>
                        <a:rPr lang="ar-SA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انشگاه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پژوهش،‌ فناوری و اثربخشی اجتماعی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Yekan" panose="00000400000000000000" pitchFamily="2" charset="-78"/>
                        </a:rPr>
                        <a:t>افتتاح بیست و یکمین نمایشگاه دستاوردهای پژوهش و فناور ی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Yekan" panose="00000400000000000000" pitchFamily="2" charset="-78"/>
                      </a:endParaRPr>
                    </a:p>
                  </a:txBody>
                  <a:tcPr marL="65895" marR="6589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821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247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0688"/>
            <a:ext cx="901387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n w="19050">
                  <a:solidFill>
                    <a:prstClr val="black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جهت گیری اصلی: </a:t>
            </a:r>
            <a:endParaRPr lang="fa-IR" sz="2400" b="1" dirty="0" smtClean="0">
              <a:ln w="19050">
                <a:solidFill>
                  <a:prstClr val="black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  <a:p>
            <a:pPr indent="2000250" algn="r" rtl="1">
              <a:lnSpc>
                <a:spcPct val="200000"/>
              </a:lnSpc>
            </a:pPr>
            <a:r>
              <a:rPr lang="fa-IR" sz="2000" b="1" dirty="0">
                <a:ln w="1905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تبیین نقش پژوهش و فناوری در جهش تولید</a:t>
            </a:r>
          </a:p>
          <a:p>
            <a:pPr algn="r" rtl="1">
              <a:lnSpc>
                <a:spcPct val="200000"/>
              </a:lnSpc>
              <a:spcBef>
                <a:spcPts val="600"/>
              </a:spcBef>
            </a:pPr>
            <a:r>
              <a:rPr lang="fa-IR" sz="2400" b="1" dirty="0" smtClean="0">
                <a:ln w="19050">
                  <a:solidFill>
                    <a:prstClr val="black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سیاستها</a:t>
            </a:r>
            <a:r>
              <a:rPr lang="fa-IR" sz="2400" b="1" dirty="0">
                <a:ln w="19050">
                  <a:solidFill>
                    <a:prstClr val="black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:</a:t>
            </a:r>
          </a:p>
          <a:p>
            <a:pPr marL="1025525" indent="-222250" algn="r" rt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ar-SA" sz="1600" b="1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توسعه </a:t>
            </a:r>
            <a:r>
              <a:rPr lang="ar-SA" sz="1600" b="1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کارآفرینی و </a:t>
            </a:r>
            <a:r>
              <a:rPr lang="fa-IR" sz="1600" b="1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حمایت از شرکت </a:t>
            </a:r>
            <a:r>
              <a:rPr lang="fa-IR" sz="1600" b="1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های دانش بنیان</a:t>
            </a:r>
            <a:endParaRPr lang="fa-IR" sz="1600" b="1" dirty="0" smtClean="0">
              <a:ln w="12700">
                <a:solidFill>
                  <a:prstClr val="black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cs typeface="B Yekan" panose="00000400000000000000" pitchFamily="2" charset="-78"/>
            </a:endParaRPr>
          </a:p>
          <a:p>
            <a:pPr marL="1025525" indent="-222250" algn="r" rtl="1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a-IR" sz="1600" b="1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تجاری سازی و </a:t>
            </a:r>
            <a:r>
              <a:rPr lang="ar-SA" sz="1600" b="1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انتقال فناوری‌</a:t>
            </a:r>
            <a:r>
              <a:rPr lang="fa-IR" sz="1600" b="1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 برای</a:t>
            </a:r>
            <a:r>
              <a:rPr lang="ar-SA" sz="1600" b="1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 </a:t>
            </a:r>
            <a:r>
              <a:rPr lang="fa-IR" sz="1600" b="1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افزایش </a:t>
            </a:r>
            <a:r>
              <a:rPr lang="ar-SA" sz="1600" b="1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رقابت‌پذیری </a:t>
            </a:r>
            <a:r>
              <a:rPr lang="fa-IR" sz="1600" b="1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 (اولویت شرایط بحران)</a:t>
            </a:r>
          </a:p>
          <a:p>
            <a:pPr marL="1025525" lvl="0" indent="-222250" algn="r" rtl="1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fa-IR" sz="1600" b="1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حمایت از </a:t>
            </a:r>
            <a:r>
              <a:rPr lang="ar-SA" sz="1600" b="1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سرمایه‌گذاری </a:t>
            </a:r>
            <a:r>
              <a:rPr lang="fa-IR" sz="1600" b="1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ریسک پذیر</a:t>
            </a:r>
            <a:r>
              <a:rPr lang="fa-IR" sz="1600" b="1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 </a:t>
            </a:r>
            <a:r>
              <a:rPr lang="fa-IR" sz="1600" b="1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برای تکمیل </a:t>
            </a:r>
            <a:r>
              <a:rPr lang="fa-IR" sz="1600" b="1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زنجیره </a:t>
            </a:r>
            <a:r>
              <a:rPr lang="fa-IR" sz="1600" b="1" dirty="0" smtClean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تولید (</a:t>
            </a:r>
            <a:r>
              <a:rPr lang="fa-IR" sz="1600" b="1" dirty="0">
                <a:ln w="1270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اولویت شرایط بحران)</a:t>
            </a:r>
          </a:p>
          <a:p>
            <a:pPr marL="1025525" indent="-222250" algn="r" rtl="1">
              <a:lnSpc>
                <a:spcPct val="250000"/>
              </a:lnSpc>
              <a:buFont typeface="Wingdings" panose="05000000000000000000" pitchFamily="2" charset="2"/>
              <a:buChar char="§"/>
            </a:pPr>
            <a:r>
              <a:rPr lang="ar-SA" sz="1600" b="1" dirty="0" smtClean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صرفه‌جویی </a:t>
            </a:r>
            <a:r>
              <a:rPr lang="fa-IR" sz="1600" b="1" dirty="0" smtClean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حداکثری </a:t>
            </a:r>
            <a:r>
              <a:rPr lang="ar-SA" sz="1600" b="1" dirty="0" smtClean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در </a:t>
            </a:r>
            <a:r>
              <a:rPr lang="ar-SA" sz="1600" b="1" dirty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هزینه‌های </a:t>
            </a:r>
            <a:r>
              <a:rPr lang="ar-SA" sz="1600" b="1" dirty="0" smtClean="0">
                <a:ln w="1270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cs typeface="B Yekan" panose="00000400000000000000" pitchFamily="2" charset="-78"/>
              </a:rPr>
              <a:t>عمومی</a:t>
            </a:r>
            <a:endParaRPr lang="fa-IR" sz="1600" b="1" dirty="0">
              <a:ln w="1270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cs typeface="B Yeka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116632"/>
            <a:ext cx="7743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رویکرد برگزاری هفته پژوهش و فناوری در سال 1399</a:t>
            </a:r>
            <a:endParaRPr lang="en-US" sz="2000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1479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221785" y="3666698"/>
          <a:ext cx="5791200" cy="2675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09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Yekan" panose="00000400000000000000" pitchFamily="2" charset="-78"/>
                        </a:rPr>
                        <a:t>عنوان</a:t>
                      </a:r>
                      <a:endParaRPr lang="fa-IR" sz="1600" dirty="0"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Yekan" panose="00000400000000000000" pitchFamily="2" charset="-78"/>
                        </a:rPr>
                        <a:t>تعداد</a:t>
                      </a:r>
                      <a:endParaRPr lang="fa-IR" sz="1600" dirty="0"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تعداد دانشجویان </a:t>
                      </a:r>
                      <a:r>
                        <a:rPr lang="fa-IR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استان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270000</a:t>
                      </a:r>
                      <a:endParaRPr kumimoji="0" lang="fa-IR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719433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ea typeface="+mn-ea"/>
                          <a:cs typeface="B Yekan" panose="00000400000000000000" pitchFamily="2" charset="-78"/>
                        </a:rPr>
                        <a:t>اعضای هیات علمی استان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5028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ea typeface="+mn-ea"/>
                          <a:cs typeface="B Yekan" panose="00000400000000000000" pitchFamily="2" charset="-78"/>
                        </a:rPr>
                        <a:t>دانشجویان دکتری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13028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ea typeface="+mn-ea"/>
                          <a:cs typeface="B Yekan" panose="00000400000000000000" pitchFamily="2" charset="-78"/>
                        </a:rPr>
                        <a:t>دانشجویان کارشناسی ارشد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25000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r" rtl="1"/>
                      <a:r>
                        <a:rPr lang="fa-IR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ظرفیت پژوهش و فناوری  به نفرساعت در سال (</a:t>
                      </a:r>
                      <a:r>
                        <a:rPr lang="fa-IR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روزی</a:t>
                      </a:r>
                      <a:r>
                        <a:rPr lang="fa-IR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 3 ساعت)</a:t>
                      </a:r>
                      <a:endParaRPr lang="fa-IR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50000000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200400" y="708166"/>
          <a:ext cx="5728722" cy="23398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6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967">
                <a:tc>
                  <a:txBody>
                    <a:bodyPr/>
                    <a:lstStyle/>
                    <a:p>
                      <a:pPr algn="r" rtl="1"/>
                      <a:r>
                        <a:rPr lang="fa-IR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تعداد کل ظرفیت پژوهش و فناوری کشور</a:t>
                      </a:r>
                      <a:endParaRPr lang="fa-IR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67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ea typeface="+mn-ea"/>
                          <a:cs typeface="B Yekan" panose="00000400000000000000" pitchFamily="2" charset="-78"/>
                        </a:rPr>
                        <a:t>اعضای هیات علمی کشور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110000</a:t>
                      </a:r>
                      <a:endParaRPr lang="fa-IR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443388"/>
                  </a:ext>
                </a:extLst>
              </a:tr>
              <a:tr h="467967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ea typeface="+mn-ea"/>
                          <a:cs typeface="B Yekan" panose="00000400000000000000" pitchFamily="2" charset="-78"/>
                        </a:rPr>
                        <a:t>دانشجویان دکتری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140000</a:t>
                      </a:r>
                      <a:endParaRPr lang="fa-IR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587879"/>
                  </a:ext>
                </a:extLst>
              </a:tr>
              <a:tr h="467967">
                <a:tc>
                  <a:txBody>
                    <a:bodyPr/>
                    <a:lstStyle/>
                    <a:p>
                      <a:pPr algn="r" rtl="1"/>
                      <a:r>
                        <a:rPr kumimoji="0" lang="fa-I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 pitchFamily="34" charset="0"/>
                          <a:ea typeface="+mn-ea"/>
                          <a:cs typeface="B Yekan" panose="00000400000000000000" pitchFamily="2" charset="-78"/>
                        </a:rPr>
                        <a:t>دانشجویان کارشناسی ارشد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640000</a:t>
                      </a:r>
                      <a:endParaRPr lang="fa-IR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500166"/>
                  </a:ext>
                </a:extLst>
              </a:tr>
              <a:tr h="467967">
                <a:tc>
                  <a:txBody>
                    <a:bodyPr/>
                    <a:lstStyle/>
                    <a:p>
                      <a:pPr algn="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یک میلیارد نفر ساعت در حوزه پژوهش و فناوری!</a:t>
                      </a:r>
                      <a:endParaRPr lang="fa-I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25848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6200" y="564682"/>
            <a:ext cx="2993185" cy="5786598"/>
            <a:chOff x="194733" y="569667"/>
            <a:chExt cx="2993185" cy="5786598"/>
          </a:xfrm>
        </p:grpSpPr>
        <p:pic>
          <p:nvPicPr>
            <p:cNvPr id="1026" name="Picture 2" descr="C:\Users\Malekzadeh\Desktop\Untitle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9600"/>
              <a:ext cx="2959318" cy="5746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4733" y="569667"/>
              <a:ext cx="567267" cy="27699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fa-IR" sz="1200" dirty="0" smtClean="0"/>
                <a:t>96-95</a:t>
              </a:r>
              <a:endParaRPr lang="fa-IR" sz="1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965723" y="0"/>
            <a:ext cx="4463081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228600" algn="r" defTabSz="914400" rtl="1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itchFamily="2" charset="-78"/>
              </a:rPr>
              <a:t>دارایی منابع انسانی  استان در حوزه فناوری</a:t>
            </a:r>
            <a:endParaRPr kumimoji="0" lang="fa-IR" sz="2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6824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" y="838200"/>
            <a:ext cx="894763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دانشگاه</a:t>
            </a:r>
            <a:r>
              <a:rPr kumimoji="0" lang="fa-IR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 و مرکز علمی						76</a:t>
            </a: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B Yekan" panose="000004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پارک علم و فناوری 						1/43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مرکز رشد واحد های فناوری					23/190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مرکز نوآوری و خلاقیت					28/130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شتابدهنده های کسب و کار					22/100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شهرک فناوری صنایع غذایی و بیوتکنولوژی شمال شرق </a:t>
            </a: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کشور(شهرک صنعتی) 1  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B Yekan" panose="000004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تعداد شرکت های دانش بنیان					</a:t>
            </a: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297/5614</a:t>
            </a: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	</a:t>
            </a:r>
            <a:endParaRPr kumimoji="0" lang="fa-I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B Yekan" panose="00000400000000000000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واحد های فناوری						600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فن بازار							4		</a:t>
            </a:r>
          </a:p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anose="00000400000000000000" pitchFamily="2" charset="-78"/>
              </a:rPr>
              <a:t>کارگزاران محصولات و خدمات دانش بنیان				30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B Yekan" panose="000004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239" y="83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Yekan" pitchFamily="2" charset="-78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Yeka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69442" y="0"/>
            <a:ext cx="3759362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228600" algn="r" defTabSz="914400" rtl="1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B Yekan" pitchFamily="2" charset="-78"/>
              </a:rPr>
              <a:t>دارایی نهادی استان در حوزه فناوری</a:t>
            </a:r>
            <a:endParaRPr kumimoji="0" lang="fa-IR" sz="20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19035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615" y="576063"/>
            <a:ext cx="903128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rtl="1" eaLnBrk="1" hangingPunct="1">
              <a:lnSpc>
                <a:spcPct val="250000"/>
              </a:lnSpc>
              <a:spcBef>
                <a:spcPct val="0"/>
              </a:spcBef>
              <a:buNone/>
            </a:pPr>
            <a:r>
              <a:rPr lang="fa-IR" sz="2000" b="1" dirty="0" smtClean="0">
                <a:ln w="952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شبکه یک دارایی استان (مدیریت شورایی و شبکه ای)</a:t>
            </a:r>
          </a:p>
          <a:p>
            <a:pPr marL="347663" lvl="1" indent="-347663" algn="r" rtl="1" eaLnBrk="1" hangingPunct="1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a-IR" sz="1800" b="1" dirty="0" smtClean="0">
                <a:ln w="952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شبکه </a:t>
            </a:r>
            <a:r>
              <a:rPr lang="fa-IR" sz="1800" b="1" dirty="0">
                <a:ln w="952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دانشگاه ها و مراکز علم و فناوری  استان</a:t>
            </a:r>
          </a:p>
          <a:p>
            <a:pPr marL="347663" lvl="1" indent="-347663" algn="r" rtl="1" eaLnBrk="1" hangingPunct="1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a-IR" sz="1800" b="1" dirty="0" smtClean="0">
                <a:ln w="952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شبکه </a:t>
            </a:r>
            <a:r>
              <a:rPr lang="fa-IR" sz="1800" b="1" dirty="0">
                <a:ln w="952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شرکت های دانش بنیان </a:t>
            </a:r>
            <a:r>
              <a:rPr lang="fa-IR" sz="1800" b="1" dirty="0" smtClean="0">
                <a:ln w="952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(انجمن)</a:t>
            </a:r>
          </a:p>
          <a:p>
            <a:pPr marL="347663" lvl="1" indent="-347663" algn="r" rtl="1" eaLnBrk="1" hangingPunct="1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a-IR" sz="1800" b="1" dirty="0" smtClean="0">
                <a:ln w="952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شبکه </a:t>
            </a:r>
            <a:r>
              <a:rPr lang="fa-IR" sz="1800" b="1" dirty="0">
                <a:ln w="952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مراکز رشد استان </a:t>
            </a:r>
            <a:endParaRPr lang="en-US" sz="1800" b="1" dirty="0">
              <a:ln w="952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Yekan" pitchFamily="2" charset="-78"/>
            </a:endParaRPr>
          </a:p>
          <a:p>
            <a:pPr marL="347663" lvl="1" indent="-347663" algn="r" rtl="1" eaLnBrk="1" hangingPunct="1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a-IR" sz="1800" b="1" dirty="0" smtClean="0">
                <a:ln w="952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ایجاد </a:t>
            </a:r>
            <a:r>
              <a:rPr lang="fa-IR" sz="1800" b="1" dirty="0">
                <a:ln w="952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شبکه شرکت های کارگزاری ارائه دهنده خدمات در حوزه محصولات دانش </a:t>
            </a:r>
            <a:r>
              <a:rPr lang="fa-IR" sz="1800" b="1" dirty="0" smtClean="0">
                <a:ln w="952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بنیان</a:t>
            </a:r>
          </a:p>
          <a:p>
            <a:pPr marL="347663" lvl="1" indent="-347663" algn="r" rtl="1" eaLnBrk="1" hangingPunct="1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a-IR" sz="1800" b="1" dirty="0" smtClean="0">
                <a:ln w="952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شبکه فن بازار های استان</a:t>
            </a:r>
          </a:p>
          <a:p>
            <a:pPr marL="347663" lvl="1" indent="-347663" algn="r" rtl="1" eaLnBrk="1" hangingPunct="1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fa-IR" sz="1800" b="1" dirty="0">
                <a:ln w="9525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B Yekan" pitchFamily="2" charset="-78"/>
              </a:rPr>
              <a:t>شبکه واحد های فناوری استان</a:t>
            </a:r>
            <a:endParaRPr lang="en-US" sz="1800" b="1" dirty="0">
              <a:ln w="952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Yekan" pitchFamily="2" charset="-78"/>
            </a:endParaRPr>
          </a:p>
          <a:p>
            <a:pPr marL="0" lvl="1" indent="0" algn="r" rtl="1" eaLnBrk="1" hangingPunct="1">
              <a:lnSpc>
                <a:spcPct val="250000"/>
              </a:lnSpc>
              <a:spcBef>
                <a:spcPct val="0"/>
              </a:spcBef>
              <a:buNone/>
            </a:pPr>
            <a:endParaRPr lang="fa-IR" sz="1800" b="1" dirty="0">
              <a:ln w="9525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B Yeka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4093" y="152083"/>
            <a:ext cx="4597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5525" indent="-669925" algn="r" rtl="1"/>
            <a:r>
              <a:rPr lang="fa-IR" altLang="en-US" sz="20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شبکه سازی و مدیریت ارتباط میان شبکه ای</a:t>
            </a:r>
            <a:endParaRPr lang="fa-IR" sz="2000" b="1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0370731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7399" y="609600"/>
            <a:ext cx="3172649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 smtClean="0">
                <a:cs typeface="B Yekan" panose="00000400000000000000" pitchFamily="2" charset="-78"/>
              </a:rPr>
              <a:t>توسعه انسانی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anose="00000400000000000000" pitchFamily="2" charset="-78"/>
              </a:rPr>
              <a:t>رتبه استان در سه گروه شاخص ها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anose="00000400000000000000" pitchFamily="2" charset="-78"/>
              </a:rPr>
              <a:t>اهمیت شاخص تولید ناخالص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anose="00000400000000000000" pitchFamily="2" charset="-78"/>
              </a:rPr>
              <a:t>میانگین و وضعیت خراسان</a:t>
            </a:r>
          </a:p>
          <a:p>
            <a:pPr algn="r" rtl="1">
              <a:lnSpc>
                <a:spcPct val="150000"/>
              </a:lnSpc>
            </a:pPr>
            <a:r>
              <a:rPr lang="fa-IR" sz="1400" dirty="0" smtClean="0">
                <a:cs typeface="B Yekan" panose="00000400000000000000" pitchFamily="2" charset="-78"/>
              </a:rPr>
              <a:t>(تاکسنومی و تاپسیس)</a:t>
            </a:r>
            <a:r>
              <a:rPr lang="fa-IR" sz="1400" dirty="0" smtClean="0">
                <a:solidFill>
                  <a:srgbClr val="FF0000"/>
                </a:solidFill>
                <a:cs typeface="B Yekan" panose="00000400000000000000" pitchFamily="2" charset="-78"/>
              </a:rPr>
              <a:t>(</a:t>
            </a:r>
            <a:r>
              <a:rPr lang="en-US" sz="1400" dirty="0" smtClean="0">
                <a:solidFill>
                  <a:srgbClr val="FF0000"/>
                </a:solidFill>
                <a:cs typeface="B Yekan" panose="00000400000000000000" pitchFamily="2" charset="-78"/>
              </a:rPr>
              <a:t>HDI</a:t>
            </a:r>
            <a:r>
              <a:rPr lang="fa-IR" sz="1400" dirty="0">
                <a:solidFill>
                  <a:srgbClr val="FF0000"/>
                </a:solidFill>
                <a:cs typeface="B Yekan" panose="00000400000000000000" pitchFamily="2" charset="-78"/>
              </a:rPr>
              <a:t>)</a:t>
            </a:r>
            <a:endParaRPr lang="en-US" sz="1400" dirty="0">
              <a:solidFill>
                <a:srgbClr val="FF0000"/>
              </a:solidFill>
              <a:cs typeface="B Yek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6151" y="6276372"/>
            <a:ext cx="2763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200" dirty="0" smtClean="0"/>
              <a:t>مجله جغرافیا و توسعه شهری، مهدی زنگنه، 1395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112" y="2743200"/>
            <a:ext cx="3505200" cy="322964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35513" y="609600"/>
          <a:ext cx="5791199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25358758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4990992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7153047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35342044"/>
                    </a:ext>
                  </a:extLst>
                </a:gridCol>
                <a:gridCol w="533399">
                  <a:extLst>
                    <a:ext uri="{9D8B030D-6E8A-4147-A177-3AD203B41FA5}">
                      <a16:colId xmlns:a16="http://schemas.microsoft.com/office/drawing/2014/main" val="125723766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شاخص تولید ناخالص سرانه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(0.617)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شاخص سلامت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(0.748)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شاخص آموزش</a:t>
                      </a:r>
                    </a:p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(0.806)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استان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رتبه</a:t>
                      </a:r>
                    </a:p>
                    <a:p>
                      <a:pPr algn="ctr" rtl="1"/>
                      <a:r>
                        <a:rPr lang="en-US" sz="1200" dirty="0" smtClean="0">
                          <a:cs typeface="B Yekan" panose="00000400000000000000" pitchFamily="2" charset="-78"/>
                        </a:rPr>
                        <a:t>(HDI)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627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0.637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0.768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0.865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تهران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1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549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0.642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0.758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0.857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اصفهان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2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627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0.640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0.752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0.860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قزوین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3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65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0.628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0.760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0.854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گیلان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4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5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0.658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0.747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0.833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البرز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5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653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0.643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0.789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0.805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فارس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6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57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0.502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0.712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0.786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همدان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7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07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0.608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0.790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.0.825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بوشهر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8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274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0.586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0.794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0.840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سمنان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9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001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0.613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0.770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0.807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خوزستان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10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560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0.630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0.749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0.810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مازندران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11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44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0.625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0.728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0.826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مرکزی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12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28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0.572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0.754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0.837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قم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13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26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0.615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0.728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0.816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چهار محال بختیاری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14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750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0.527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0.75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0.830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ایلام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15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042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0.543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0.759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0.827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گلستان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16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28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0.525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0.766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0.826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خراسان رضوی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17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305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0.570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0.750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0.789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کرمان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18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16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endParaRPr lang="en-US" sz="120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374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0.418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0.751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0.717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سیستان و  ...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200" dirty="0" smtClean="0">
                          <a:cs typeface="B Yekan" panose="00000400000000000000" pitchFamily="2" charset="-78"/>
                        </a:rPr>
                        <a:t>31</a:t>
                      </a:r>
                      <a:endParaRPr lang="en-US" sz="1200" dirty="0"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783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995"/>
            <a:ext cx="4849504" cy="575557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6991505" y="693760"/>
          <a:ext cx="201768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295">
                  <a:extLst>
                    <a:ext uri="{9D8B030D-6E8A-4147-A177-3AD203B41FA5}">
                      <a16:colId xmlns:a16="http://schemas.microsoft.com/office/drawing/2014/main" val="435342044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25723766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شهرستان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رتبه</a:t>
                      </a:r>
                    </a:p>
                    <a:p>
                      <a:pPr algn="ctr" rtl="1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(HDI)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627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مشهد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1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549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گناباد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2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6279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درگز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3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65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نیشابور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4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55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فریمان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5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653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فیروزه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6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57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تایباد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7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2071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سبزوار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8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274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قوچان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9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001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سرخس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10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560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تربت حیدریه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11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44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تربت جام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12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02864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849504" y="685754"/>
          <a:ext cx="201768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435342044"/>
                    </a:ext>
                  </a:extLst>
                </a:gridCol>
                <a:gridCol w="722280">
                  <a:extLst>
                    <a:ext uri="{9D8B030D-6E8A-4147-A177-3AD203B41FA5}">
                      <a16:colId xmlns:a16="http://schemas.microsoft.com/office/drawing/2014/main" val="125723766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شهرستان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رتبه</a:t>
                      </a:r>
                    </a:p>
                    <a:p>
                      <a:pPr algn="ctr" rtl="1"/>
                      <a:r>
                        <a:rPr 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(HDI)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627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کاشمر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13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39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کلات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14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314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بینالود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15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042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چناران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16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28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بجستان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17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576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بردسکن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18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305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باخرز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19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16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مه ولات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20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74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خوشاب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21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60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جغتای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22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17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جوین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23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5944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خواف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24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26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خلیل آباد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25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777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رشتخوار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26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951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Yekan" panose="00000400000000000000" pitchFamily="2" charset="-78"/>
                        </a:rPr>
                        <a:t>زاوه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B Yekan" panose="00000400000000000000" pitchFamily="2" charset="-78"/>
                        </a:rPr>
                        <a:t>27</a:t>
                      </a:r>
                      <a:endParaRPr lang="en-US" sz="16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B Yek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62918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241942"/>
            <a:ext cx="893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400" b="1" dirty="0" smtClean="0">
                <a:solidFill>
                  <a:prstClr val="black"/>
                </a:solidFill>
                <a:cs typeface="B Yekan" panose="00000400000000000000" pitchFamily="2" charset="-78"/>
              </a:rPr>
              <a:t>تحلیل عاملی (24): عدم تعادل منطقه ای و نابرابری توسعه یافتگی، مطالعات فرهنگی-اجتماعی خراسان (1395)</a:t>
            </a:r>
            <a:endParaRPr lang="en-US" sz="1400" b="1" dirty="0">
              <a:solidFill>
                <a:prstClr val="black"/>
              </a:solidFill>
              <a:cs typeface="B Yeka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239" y="83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prstClr val="white"/>
                </a:solidFill>
                <a:cs typeface="B Yekan" pitchFamily="2" charset="-78"/>
              </a:rPr>
              <a:t>7</a:t>
            </a:r>
            <a:endParaRPr lang="en-US" dirty="0">
              <a:solidFill>
                <a:prstClr val="white"/>
              </a:solidFill>
              <a:cs typeface="B Yek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8975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692696"/>
            <a:ext cx="7344816" cy="5777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2156" y="152083"/>
            <a:ext cx="6059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25525" indent="-669925" algn="r" rtl="1"/>
            <a:r>
              <a:rPr lang="fa-IR" altLang="en-US" sz="2000" b="1" dirty="0" smtClean="0">
                <a:ln w="1905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rPr>
              <a:t>رتبه بندی توسعه یافتگی استان ها در اقتصاد دانش بنیان</a:t>
            </a:r>
            <a:endParaRPr lang="fa-IR" sz="2000" b="1" dirty="0">
              <a:ln w="1905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Yekan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5629" y="692696"/>
            <a:ext cx="802617" cy="5663656"/>
            <a:chOff x="265629" y="692696"/>
            <a:chExt cx="802617" cy="56636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2027929" y="3260177"/>
              <a:ext cx="5663656" cy="52869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16200000">
              <a:off x="-939221" y="1897547"/>
              <a:ext cx="271747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en-US" sz="1400" b="1" dirty="0" smtClean="0">
                  <a:ln w="12700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Yekan" pitchFamily="2" charset="-78"/>
                </a:rPr>
                <a:t>مولفه های ارزیابی اقتصاد دانش بنیان</a:t>
              </a:r>
              <a:endParaRPr lang="fa-IR" sz="1400" b="1" dirty="0">
                <a:ln w="127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itchFamily="2" charset="-78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644008" y="6334780"/>
            <a:ext cx="4315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100" b="1" dirty="0">
                <a:solidFill>
                  <a:schemeClr val="bg1"/>
                </a:solidFill>
                <a:latin typeface="B Nazanin,Bold"/>
              </a:rPr>
              <a:t>فصلنامه راهبرد، سال بیست ونهم، شماره نود وچهار، بهار 1399 ، </a:t>
            </a:r>
            <a:r>
              <a:rPr lang="fa-IR" sz="1100" b="1" dirty="0" smtClean="0">
                <a:solidFill>
                  <a:schemeClr val="bg1"/>
                </a:solidFill>
                <a:latin typeface="B Nazanin,Bold"/>
              </a:rPr>
              <a:t>ص </a:t>
            </a:r>
            <a:r>
              <a:rPr lang="fa-IR" sz="1100" b="1" dirty="0">
                <a:solidFill>
                  <a:schemeClr val="bg1"/>
                </a:solidFill>
                <a:latin typeface="B Nazanin,Bold"/>
              </a:rPr>
              <a:t>196 </a:t>
            </a:r>
            <a:r>
              <a:rPr lang="fa-IR" sz="2800" b="1" dirty="0">
                <a:solidFill>
                  <a:schemeClr val="bg1"/>
                </a:solidFill>
                <a:latin typeface="B Mitra,Bold"/>
              </a:rPr>
              <a:t>- </a:t>
            </a:r>
            <a:r>
              <a:rPr lang="fa-IR" sz="1100" b="1" dirty="0" smtClean="0">
                <a:solidFill>
                  <a:schemeClr val="bg1"/>
                </a:solidFill>
                <a:latin typeface="B Nazanin,Bold"/>
              </a:rPr>
              <a:t>163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530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6280</TotalTime>
  <Words>1135</Words>
  <Application>Microsoft Office PowerPoint</Application>
  <PresentationFormat>On-screen Show (4:3)</PresentationFormat>
  <Paragraphs>368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B Mitra</vt:lpstr>
      <vt:lpstr>B Mitra,Bold</vt:lpstr>
      <vt:lpstr>B Nazanin</vt:lpstr>
      <vt:lpstr>B Nazanin,Bold</vt:lpstr>
      <vt:lpstr>B Titr</vt:lpstr>
      <vt:lpstr>B Yekan</vt:lpstr>
      <vt:lpstr>Calibri</vt:lpstr>
      <vt:lpstr>HMSCompset</vt:lpstr>
      <vt:lpstr>Perpetua</vt:lpstr>
      <vt:lpstr>Symbol</vt:lpstr>
      <vt:lpstr>Times New Roman</vt:lpstr>
      <vt:lpstr>Wingdings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Malekzadeh</dc:creator>
  <cp:lastModifiedBy>a.malek zadeh</cp:lastModifiedBy>
  <cp:revision>531</cp:revision>
  <cp:lastPrinted>2018-09-30T03:33:00Z</cp:lastPrinted>
  <dcterms:created xsi:type="dcterms:W3CDTF">2007-08-04T06:37:00Z</dcterms:created>
  <dcterms:modified xsi:type="dcterms:W3CDTF">2020-12-21T10:38:45Z</dcterms:modified>
</cp:coreProperties>
</file>